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61" r:id="rId5"/>
    <p:sldId id="260" r:id="rId6"/>
    <p:sldId id="263" r:id="rId7"/>
    <p:sldId id="265"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2" d="100"/>
          <a:sy n="92" d="100"/>
        </p:scale>
        <p:origin x="-114"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3A79DEF-84F1-4C51-A58E-6BAABA8D16D1}" type="datetimeFigureOut">
              <a:rPr lang="en-US" smtClean="0"/>
              <a:pPr/>
              <a:t>6/7/2013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64821E-209E-4524-8563-F69A2AB096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A79DEF-84F1-4C51-A58E-6BAABA8D16D1}"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821E-209E-4524-8563-F69A2AB096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3A79DEF-84F1-4C51-A58E-6BAABA8D16D1}" type="datetimeFigureOut">
              <a:rPr lang="en-US" smtClean="0"/>
              <a:pPr/>
              <a:t>6/7/2013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64821E-209E-4524-8563-F69A2AB096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A79DEF-84F1-4C51-A58E-6BAABA8D16D1}"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3A79DEF-84F1-4C51-A58E-6BAABA8D16D1}" type="datetimeFigureOut">
              <a:rPr lang="en-US" smtClean="0"/>
              <a:pPr/>
              <a:t>6/7/2013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64821E-209E-4524-8563-F69A2AB0962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3A79DEF-84F1-4C51-A58E-6BAABA8D16D1}" type="datetimeFigureOut">
              <a:rPr lang="en-US" smtClean="0"/>
              <a:pPr/>
              <a:t>6/7/2013</a:t>
            </a:fld>
            <a:endParaRPr lang="en-US"/>
          </a:p>
        </p:txBody>
      </p:sp>
      <p:sp>
        <p:nvSpPr>
          <p:cNvPr id="10" name="Slide Number Placeholder 9"/>
          <p:cNvSpPr>
            <a:spLocks noGrp="1"/>
          </p:cNvSpPr>
          <p:nvPr>
            <p:ph type="sldNum" sz="quarter" idx="16"/>
          </p:nvPr>
        </p:nvSpPr>
        <p:spPr/>
        <p:txBody>
          <a:bodyPr rtlCol="0"/>
          <a:lstStyle/>
          <a:p>
            <a:fld id="{8A64821E-209E-4524-8563-F69A2AB0962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3A79DEF-84F1-4C51-A58E-6BAABA8D16D1}" type="datetimeFigureOut">
              <a:rPr lang="en-US" smtClean="0"/>
              <a:pPr/>
              <a:t>6/7/2013</a:t>
            </a:fld>
            <a:endParaRPr lang="en-US"/>
          </a:p>
        </p:txBody>
      </p:sp>
      <p:sp>
        <p:nvSpPr>
          <p:cNvPr id="12" name="Slide Number Placeholder 11"/>
          <p:cNvSpPr>
            <a:spLocks noGrp="1"/>
          </p:cNvSpPr>
          <p:nvPr>
            <p:ph type="sldNum" sz="quarter" idx="16"/>
          </p:nvPr>
        </p:nvSpPr>
        <p:spPr/>
        <p:txBody>
          <a:bodyPr rtlCol="0"/>
          <a:lstStyle/>
          <a:p>
            <a:fld id="{8A64821E-209E-4524-8563-F69A2AB0962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A79DEF-84F1-4C51-A58E-6BAABA8D16D1}" type="datetimeFigureOut">
              <a:rPr lang="en-US" smtClean="0"/>
              <a:pPr/>
              <a:t>6/7/2013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79DEF-84F1-4C51-A58E-6BAABA8D16D1}" type="datetimeFigureOut">
              <a:rPr lang="en-US" smtClean="0"/>
              <a:pPr/>
              <a:t>6/7/2013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64821E-209E-4524-8563-F69A2AB096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A79DEF-84F1-4C51-A58E-6BAABA8D16D1}"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3A79DEF-84F1-4C51-A58E-6BAABA8D16D1}" type="datetimeFigureOut">
              <a:rPr lang="en-US" smtClean="0"/>
              <a:pPr/>
              <a:t>6/7/2013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64821E-209E-4524-8563-F69A2AB0962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3A79DEF-84F1-4C51-A58E-6BAABA8D16D1}" type="datetimeFigureOut">
              <a:rPr lang="en-US" smtClean="0"/>
              <a:pPr/>
              <a:t>6/7/2013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64821E-209E-4524-8563-F69A2AB096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TRB ABE30 Strategic Planning Session</a:t>
            </a:r>
            <a:endParaRPr lang="en-US" dirty="0"/>
          </a:p>
        </p:txBody>
      </p:sp>
      <p:sp>
        <p:nvSpPr>
          <p:cNvPr id="3" name="Subtitle 2"/>
          <p:cNvSpPr>
            <a:spLocks noGrp="1"/>
          </p:cNvSpPr>
          <p:nvPr>
            <p:ph type="subTitle" idx="1"/>
          </p:nvPr>
        </p:nvSpPr>
        <p:spPr>
          <a:xfrm>
            <a:off x="2667000" y="5486400"/>
            <a:ext cx="7924800" cy="1752600"/>
          </a:xfrm>
        </p:spPr>
        <p:txBody>
          <a:bodyPr/>
          <a:lstStyle/>
          <a:p>
            <a:r>
              <a:rPr lang="en-US" dirty="0" smtClean="0"/>
              <a:t>Committee Chair: Deputy Mayor </a:t>
            </a:r>
            <a:r>
              <a:rPr lang="en-US" dirty="0" err="1" smtClean="0"/>
              <a:t>Rina</a:t>
            </a:r>
            <a:r>
              <a:rPr lang="en-US" dirty="0" smtClean="0"/>
              <a:t> Cutler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47500" lnSpcReduction="20000"/>
          </a:bodyPr>
          <a:lstStyle/>
          <a:p>
            <a:pPr lvl="0"/>
            <a:r>
              <a:rPr lang="en-US" b="1" dirty="0"/>
              <a:t>Welcome and Introductions – 10min</a:t>
            </a:r>
          </a:p>
          <a:p>
            <a:pPr lvl="1"/>
            <a:r>
              <a:rPr lang="en-US" dirty="0"/>
              <a:t>Quick introduction of everyone at the meeting and on the conference </a:t>
            </a:r>
            <a:r>
              <a:rPr lang="en-US" dirty="0" smtClean="0"/>
              <a:t>call</a:t>
            </a:r>
          </a:p>
          <a:p>
            <a:r>
              <a:rPr lang="en-US" b="1" dirty="0" smtClean="0"/>
              <a:t>Sub Committee Reports and Previous Meeting Minute Approval – 10min</a:t>
            </a:r>
            <a:endParaRPr lang="en-US" b="1" dirty="0"/>
          </a:p>
          <a:p>
            <a:pPr lvl="1"/>
            <a:r>
              <a:rPr lang="en-US" b="1" dirty="0"/>
              <a:t>Review of Minutes from 4/17 Conference Call (</a:t>
            </a:r>
            <a:r>
              <a:rPr lang="en-US" b="1" dirty="0" err="1"/>
              <a:t>Ema</a:t>
            </a:r>
            <a:r>
              <a:rPr lang="en-US" b="1" dirty="0"/>
              <a:t> Yamamoto &amp; Stephanie Dock</a:t>
            </a:r>
            <a:r>
              <a:rPr lang="en-US" b="1" dirty="0" smtClean="0"/>
              <a:t>)</a:t>
            </a:r>
            <a:endParaRPr lang="en-US" b="1" dirty="0"/>
          </a:p>
          <a:p>
            <a:pPr lvl="2"/>
            <a:r>
              <a:rPr lang="en-US" dirty="0"/>
              <a:t>Discuss and review what occurred in the 4/17 conference </a:t>
            </a:r>
            <a:r>
              <a:rPr lang="en-US" dirty="0" smtClean="0"/>
              <a:t>call</a:t>
            </a:r>
          </a:p>
          <a:p>
            <a:pPr lvl="1"/>
            <a:r>
              <a:rPr lang="en-US" b="1" dirty="0" smtClean="0"/>
              <a:t>Annual </a:t>
            </a:r>
            <a:r>
              <a:rPr lang="en-US" b="1" dirty="0"/>
              <a:t>Meeting Organizing Group (Aimee Jefferson &amp; Fred Dock</a:t>
            </a:r>
            <a:r>
              <a:rPr lang="en-US" b="1" dirty="0" smtClean="0"/>
              <a:t>)</a:t>
            </a:r>
          </a:p>
          <a:p>
            <a:pPr lvl="2"/>
            <a:r>
              <a:rPr lang="en-US" dirty="0" smtClean="0"/>
              <a:t>Updates </a:t>
            </a:r>
            <a:r>
              <a:rPr lang="en-US" dirty="0"/>
              <a:t>on the planning of sessions and </a:t>
            </a:r>
            <a:r>
              <a:rPr lang="en-US" dirty="0" smtClean="0"/>
              <a:t>workshops</a:t>
            </a:r>
          </a:p>
          <a:p>
            <a:pPr lvl="1"/>
            <a:r>
              <a:rPr lang="en-US" b="1" dirty="0" smtClean="0"/>
              <a:t>Communication </a:t>
            </a:r>
            <a:r>
              <a:rPr lang="en-US" b="1" dirty="0"/>
              <a:t>(Stephanie Dock</a:t>
            </a:r>
            <a:r>
              <a:rPr lang="en-US" b="1" dirty="0" smtClean="0"/>
              <a:t>)</a:t>
            </a:r>
            <a:endParaRPr lang="en-US" b="1" dirty="0"/>
          </a:p>
          <a:p>
            <a:pPr lvl="2"/>
            <a:r>
              <a:rPr lang="en-US" dirty="0"/>
              <a:t>Updates on the website / how access the discussion </a:t>
            </a:r>
            <a:r>
              <a:rPr lang="en-US" dirty="0" smtClean="0"/>
              <a:t>portion</a:t>
            </a:r>
          </a:p>
          <a:p>
            <a:pPr lvl="1"/>
            <a:r>
              <a:rPr lang="en-US" b="1" dirty="0" smtClean="0"/>
              <a:t>Research </a:t>
            </a:r>
            <a:r>
              <a:rPr lang="en-US" b="1" dirty="0"/>
              <a:t>(Wes </a:t>
            </a:r>
            <a:r>
              <a:rPr lang="en-US" b="1" dirty="0" smtClean="0"/>
              <a:t>Marshall)</a:t>
            </a:r>
          </a:p>
          <a:p>
            <a:pPr lvl="2"/>
            <a:r>
              <a:rPr lang="en-US" dirty="0" smtClean="0"/>
              <a:t>Updates </a:t>
            </a:r>
            <a:r>
              <a:rPr lang="en-US" dirty="0"/>
              <a:t>on the submittal of paper topics / calls for </a:t>
            </a:r>
            <a:r>
              <a:rPr lang="en-US" dirty="0" smtClean="0"/>
              <a:t>papers</a:t>
            </a:r>
          </a:p>
          <a:p>
            <a:pPr lvl="1"/>
            <a:r>
              <a:rPr lang="en-US" b="1" dirty="0" smtClean="0"/>
              <a:t>Paper </a:t>
            </a:r>
            <a:r>
              <a:rPr lang="en-US" b="1" dirty="0"/>
              <a:t>Review (Karina </a:t>
            </a:r>
            <a:r>
              <a:rPr lang="en-US" b="1" dirty="0" smtClean="0"/>
              <a:t>Ricks)</a:t>
            </a:r>
          </a:p>
          <a:p>
            <a:pPr lvl="2"/>
            <a:r>
              <a:rPr lang="en-US" dirty="0" smtClean="0"/>
              <a:t>Updates </a:t>
            </a:r>
            <a:r>
              <a:rPr lang="en-US" dirty="0"/>
              <a:t>on the receiving and distribution of </a:t>
            </a:r>
            <a:r>
              <a:rPr lang="en-US" dirty="0" smtClean="0"/>
              <a:t>papers</a:t>
            </a:r>
          </a:p>
          <a:p>
            <a:pPr lvl="0"/>
            <a:r>
              <a:rPr lang="en-US" b="1" dirty="0" smtClean="0"/>
              <a:t>Presentation from DDOT (Karina Ricks) – 5min</a:t>
            </a:r>
          </a:p>
          <a:p>
            <a:pPr lvl="1"/>
            <a:r>
              <a:rPr lang="en-US" dirty="0" smtClean="0"/>
              <a:t>DDOT will make a brief presentation about a project they are currently working on about urban multimodal trip and parking generation and are looking for feedback about the project</a:t>
            </a:r>
            <a:r>
              <a:rPr lang="en-US" dirty="0" smtClean="0"/>
              <a:t>.</a:t>
            </a:r>
            <a:endParaRPr lang="en-US" dirty="0"/>
          </a:p>
          <a:p>
            <a:pPr lvl="0"/>
            <a:r>
              <a:rPr lang="en-US" b="1" dirty="0"/>
              <a:t>Strategic Plan Discussion (</a:t>
            </a:r>
            <a:r>
              <a:rPr lang="en-US" b="1" dirty="0" err="1"/>
              <a:t>Rina</a:t>
            </a:r>
            <a:r>
              <a:rPr lang="en-US" b="1" dirty="0"/>
              <a:t> Cutler) – </a:t>
            </a:r>
            <a:r>
              <a:rPr lang="en-US" b="1" dirty="0" smtClean="0"/>
              <a:t>60min</a:t>
            </a:r>
            <a:endParaRPr lang="en-US" b="1" dirty="0"/>
          </a:p>
          <a:p>
            <a:pPr lvl="1"/>
            <a:r>
              <a:rPr lang="en-US" dirty="0"/>
              <a:t>In-depth discussion of the vision and plan that will guide the Committee for this year and the coming years</a:t>
            </a:r>
          </a:p>
          <a:p>
            <a:pPr lvl="0"/>
            <a:r>
              <a:rPr lang="en-US" b="1" dirty="0"/>
              <a:t>Open Floor for Announcements – </a:t>
            </a:r>
            <a:r>
              <a:rPr lang="en-US" b="1" dirty="0" smtClean="0"/>
              <a:t>5</a:t>
            </a:r>
            <a:r>
              <a:rPr lang="en-US" b="1" dirty="0" smtClean="0"/>
              <a:t>min</a:t>
            </a:r>
            <a:endParaRPr lang="en-US"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sz="quarter" idx="1"/>
          </p:nvPr>
        </p:nvSpPr>
        <p:spPr/>
        <p:txBody>
          <a:bodyPr>
            <a:normAutofit fontScale="47500" lnSpcReduction="20000"/>
          </a:bodyPr>
          <a:lstStyle/>
          <a:p>
            <a:pPr>
              <a:buNone/>
            </a:pPr>
            <a:r>
              <a:rPr lang="en-US" b="1" dirty="0"/>
              <a:t>Current Vision (2009 Strategic Plan)</a:t>
            </a:r>
          </a:p>
          <a:p>
            <a:pPr marL="0" indent="0">
              <a:buNone/>
            </a:pPr>
            <a:r>
              <a:rPr lang="en-US" dirty="0"/>
              <a:t>Major U.S. cities face unique challenges </a:t>
            </a:r>
            <a:r>
              <a:rPr lang="en-US" dirty="0" smtClean="0"/>
              <a:t>in transportation</a:t>
            </a:r>
            <a:r>
              <a:rPr lang="en-US" dirty="0"/>
              <a:t>. Cities are the centers of metropolitan areas, where over 80 percent of the U.S. population lives and works today. Over two-thirds of the nation's GDP is generated in the largest 100 metropolitan areas alone. The transportation issues in the largest cities are at a scale that calls for different solutions – new technologies, new thinking on how to move people and freight, and planning for major events. Cities are also vital to reducing greenhouse gas emissions from transportation. Most large central cities are energy efficient by design, and local governments across the U.S. are working to make our communities more sustainable and energy efficient. This committee will bring together practitioners and researchers, and provide a forum for exchange on these unique challenges and opportunities.</a:t>
            </a:r>
          </a:p>
          <a:p>
            <a:endParaRPr lang="en-US" dirty="0"/>
          </a:p>
        </p:txBody>
      </p:sp>
      <p:sp>
        <p:nvSpPr>
          <p:cNvPr id="4" name="Content Placeholder 3"/>
          <p:cNvSpPr>
            <a:spLocks noGrp="1"/>
          </p:cNvSpPr>
          <p:nvPr>
            <p:ph sz="quarter" idx="2"/>
          </p:nvPr>
        </p:nvSpPr>
        <p:spPr/>
        <p:txBody>
          <a:bodyPr>
            <a:normAutofit fontScale="47500" lnSpcReduction="20000"/>
          </a:bodyPr>
          <a:lstStyle/>
          <a:p>
            <a:pPr>
              <a:buNone/>
            </a:pPr>
            <a:r>
              <a:rPr lang="en-US" b="1" dirty="0"/>
              <a:t>Proposed Vision</a:t>
            </a:r>
          </a:p>
          <a:p>
            <a:pPr marL="0" indent="0">
              <a:buNone/>
            </a:pPr>
            <a:r>
              <a:rPr lang="en-US" dirty="0" smtClean="0"/>
              <a:t>“Transportation Issues in Major U.S. Cities” is a committee that recognizes that the transportation issues in large cities and urban environments are at a scale that calls for different solutions – new technologies, new thinking on how to move people and freight, and planning for major events.   Therefore, this is a committee that strives to take advantage of its cross-cutting nature and collaborates with a variety of other TRB committees to look at passenger and freight transportation from the perspective of central city transportation agencies, with emphasis on management, planning, design, maintenance, operations, and finance and coordination with municipal, regional, and state agencies who deal with all modes of transportation. In 2016, the “Transportation Issues in Major U.S. Cities” will be an active committee made up of representatives of public sector agencies, private sector firms, and academics, creating a forum for knowledge exchange and discussions about those challenges and opportunities specific to large cities and urban environments.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sz="quarter" idx="1"/>
          </p:nvPr>
        </p:nvSpPr>
        <p:spPr/>
        <p:txBody>
          <a:bodyPr/>
          <a:lstStyle/>
          <a:p>
            <a:r>
              <a:rPr lang="en-US" dirty="0"/>
              <a:t>Provide a forum in which transportation issues that are specific to </a:t>
            </a:r>
            <a:r>
              <a:rPr lang="en-US" dirty="0" smtClean="0"/>
              <a:t>urban environments </a:t>
            </a:r>
            <a:r>
              <a:rPr lang="en-US" dirty="0"/>
              <a:t>and major cities are discussed in a collaborative </a:t>
            </a:r>
            <a:r>
              <a:rPr lang="en-US" dirty="0" smtClean="0"/>
              <a:t>manner with State DOTs, transit agencies, and federal partners to create a voice to advance an urban agenda at TRB.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sz="quarter" idx="1"/>
          </p:nvPr>
        </p:nvSpPr>
        <p:spPr/>
        <p:txBody>
          <a:bodyPr>
            <a:noAutofit/>
          </a:bodyPr>
          <a:lstStyle/>
          <a:p>
            <a:pPr>
              <a:buNone/>
            </a:pPr>
            <a:r>
              <a:rPr lang="en-US" sz="1300" b="1" dirty="0"/>
              <a:t>Current Scope</a:t>
            </a:r>
          </a:p>
          <a:p>
            <a:pPr marL="0" indent="0">
              <a:buNone/>
            </a:pPr>
            <a:r>
              <a:rPr lang="en-US" sz="1300" dirty="0"/>
              <a:t>This committee will address the transportation problems and issues facing the largest cities in the United States. The focus will be on passenger and freight transportation from the perspective of central city transportation agencies, with emphasis on management, planning, design, maintenance, operations, and finance and coordination with regional and state agencies. The committee will identify problems and issues that large cities have in common, assess the state-of-the-art of transportation in these cities, and define needed research, studies, and information exchange activities to assist in the resolution of large city transportation problems</a:t>
            </a:r>
          </a:p>
        </p:txBody>
      </p:sp>
      <p:sp>
        <p:nvSpPr>
          <p:cNvPr id="4" name="Content Placeholder 3"/>
          <p:cNvSpPr>
            <a:spLocks noGrp="1"/>
          </p:cNvSpPr>
          <p:nvPr>
            <p:ph sz="quarter" idx="2"/>
          </p:nvPr>
        </p:nvSpPr>
        <p:spPr/>
        <p:txBody>
          <a:bodyPr>
            <a:normAutofit fontScale="92500" lnSpcReduction="10000"/>
          </a:bodyPr>
          <a:lstStyle/>
          <a:p>
            <a:pPr>
              <a:buNone/>
            </a:pPr>
            <a:r>
              <a:rPr lang="en-US" sz="1400" b="1" dirty="0"/>
              <a:t>Proposed Scope</a:t>
            </a:r>
          </a:p>
          <a:p>
            <a:pPr marL="0" indent="0">
              <a:buNone/>
            </a:pPr>
            <a:r>
              <a:rPr lang="en-US" sz="1400" dirty="0"/>
              <a:t>This committee brings together representatives of public sector agencies, private sector firms and academics to examine the transportation issues </a:t>
            </a:r>
            <a:r>
              <a:rPr lang="en-US" sz="1400" dirty="0" smtClean="0"/>
              <a:t>facing cities and </a:t>
            </a:r>
            <a:r>
              <a:rPr lang="en-US" sz="1400" dirty="0"/>
              <a:t>urban </a:t>
            </a:r>
            <a:r>
              <a:rPr lang="en-US" sz="1400" dirty="0" smtClean="0"/>
              <a:t>environments </a:t>
            </a:r>
            <a:r>
              <a:rPr lang="en-US" sz="1400" dirty="0"/>
              <a:t>in the United States and other countries. The work of the committee will focus on issues of significant interest to organizations </a:t>
            </a:r>
            <a:r>
              <a:rPr lang="en-US" sz="1400" dirty="0" smtClean="0"/>
              <a:t>who are planning</a:t>
            </a:r>
            <a:r>
              <a:rPr lang="en-US" sz="1400" dirty="0"/>
              <a:t>, constructing and operating in urban environments.  Urban environments present distinct policy, planning and operating challenges to meet the needs of large volumes of pedestrians, private vehicles, transit trips and freight movements across a variety of surface transportation assets. </a:t>
            </a:r>
          </a:p>
          <a:p>
            <a:pPr marL="0" indent="0">
              <a:buNone/>
            </a:pPr>
            <a:r>
              <a:rPr lang="en-US" sz="1400" dirty="0"/>
              <a:t>The committee will have a focus from the perspective of the primary regional city, with the </a:t>
            </a:r>
            <a:r>
              <a:rPr lang="en-US" sz="1400" dirty="0" smtClean="0"/>
              <a:t>consideration of policy</a:t>
            </a:r>
            <a:r>
              <a:rPr lang="en-US" sz="1400" dirty="0"/>
              <a:t>, planning, safety, design, roadway and transit operations, </a:t>
            </a:r>
            <a:r>
              <a:rPr lang="en-US" sz="1400" dirty="0" smtClean="0"/>
              <a:t>parking and traffic, </a:t>
            </a:r>
            <a:r>
              <a:rPr lang="en-US" sz="1400" dirty="0"/>
              <a:t>and managing relationships across agencies and sectors. Each year, the committee will identify issues unique to urban areas, assess the state-of-the-practice and state-of-the-art, define needed research and information exchange activities to assist in better understanding and addressing these issues.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TRB Critical Issues</a:t>
            </a:r>
            <a:endParaRPr lang="en-US" dirty="0"/>
          </a:p>
        </p:txBody>
      </p:sp>
      <p:sp>
        <p:nvSpPr>
          <p:cNvPr id="3" name="Content Placeholder 2"/>
          <p:cNvSpPr>
            <a:spLocks noGrp="1"/>
          </p:cNvSpPr>
          <p:nvPr>
            <p:ph sz="quarter" idx="1"/>
          </p:nvPr>
        </p:nvSpPr>
        <p:spPr/>
        <p:txBody>
          <a:bodyPr>
            <a:normAutofit fontScale="77500" lnSpcReduction="20000"/>
          </a:bodyPr>
          <a:lstStyle/>
          <a:p>
            <a:pPr marL="514350" lvl="0" indent="-514350">
              <a:buFont typeface="+mj-lt"/>
              <a:buAutoNum type="arabicPeriod"/>
            </a:pPr>
            <a:r>
              <a:rPr lang="en-US" dirty="0" smtClean="0"/>
              <a:t>Congestion</a:t>
            </a:r>
            <a:endParaRPr lang="en-US" dirty="0"/>
          </a:p>
          <a:p>
            <a:pPr marL="514350" lvl="0" indent="-514350">
              <a:buFont typeface="+mj-lt"/>
              <a:buAutoNum type="arabicPeriod"/>
            </a:pPr>
            <a:r>
              <a:rPr lang="en-US" dirty="0"/>
              <a:t>Energy, environment, and climate change</a:t>
            </a:r>
          </a:p>
          <a:p>
            <a:pPr marL="514350" lvl="0" indent="-514350">
              <a:buFont typeface="+mj-lt"/>
              <a:buAutoNum type="arabicPeriod"/>
            </a:pPr>
            <a:r>
              <a:rPr lang="en-US" dirty="0"/>
              <a:t>Infrastructure</a:t>
            </a:r>
          </a:p>
          <a:p>
            <a:pPr marL="514350" lvl="0" indent="-514350">
              <a:buFont typeface="+mj-lt"/>
              <a:buAutoNum type="arabicPeriod"/>
            </a:pPr>
            <a:r>
              <a:rPr lang="en-US" dirty="0"/>
              <a:t>Finance</a:t>
            </a:r>
          </a:p>
          <a:p>
            <a:pPr marL="514350" lvl="0" indent="-514350">
              <a:buFont typeface="+mj-lt"/>
              <a:buAutoNum type="arabicPeriod"/>
            </a:pPr>
            <a:r>
              <a:rPr lang="en-US" dirty="0"/>
              <a:t>Equity</a:t>
            </a:r>
          </a:p>
          <a:p>
            <a:pPr marL="514350" lvl="0" indent="-514350">
              <a:buFont typeface="+mj-lt"/>
              <a:buAutoNum type="arabicPeriod"/>
            </a:pPr>
            <a:r>
              <a:rPr lang="en-US" dirty="0"/>
              <a:t>Emergency preparedness, response, and mitigation</a:t>
            </a:r>
          </a:p>
          <a:p>
            <a:pPr marL="514350" lvl="0" indent="-514350">
              <a:buFont typeface="+mj-lt"/>
              <a:buAutoNum type="arabicPeriod"/>
            </a:pPr>
            <a:r>
              <a:rPr lang="en-US" dirty="0"/>
              <a:t>Safety</a:t>
            </a:r>
          </a:p>
          <a:p>
            <a:pPr marL="514350" lvl="0" indent="-514350">
              <a:buFont typeface="+mj-lt"/>
              <a:buAutoNum type="arabicPeriod"/>
            </a:pPr>
            <a:r>
              <a:rPr lang="en-US" dirty="0"/>
              <a:t>Institutions</a:t>
            </a:r>
          </a:p>
          <a:p>
            <a:pPr marL="514350" lvl="0" indent="-514350">
              <a:buFont typeface="+mj-lt"/>
              <a:buAutoNum type="arabicPeriod"/>
            </a:pPr>
            <a:r>
              <a:rPr lang="en-US" dirty="0"/>
              <a:t>Human and intellectual </a:t>
            </a:r>
            <a:r>
              <a:rPr lang="en-US" dirty="0" smtClean="0"/>
              <a:t>capital</a:t>
            </a:r>
          </a:p>
          <a:p>
            <a:pPr marL="514350" lvl="0" indent="-514350">
              <a:buNone/>
            </a:pPr>
            <a:r>
              <a:rPr lang="en-US" b="1" i="1" dirty="0" smtClean="0"/>
              <a:t>QUESTIONS FOR THE COMMITTEE: Which </a:t>
            </a:r>
            <a:r>
              <a:rPr lang="en-US" b="1" i="1" dirty="0" smtClean="0"/>
              <a:t>of these critical issues do we want to focus on?  Do we want to focus on some this year and some next year?</a:t>
            </a:r>
            <a:endParaRPr lang="en-US"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Focal Points for Next 3 Years</a:t>
            </a:r>
            <a:endParaRPr lang="en-US" dirty="0"/>
          </a:p>
        </p:txBody>
      </p:sp>
      <p:sp>
        <p:nvSpPr>
          <p:cNvPr id="3" name="Content Placeholder 2"/>
          <p:cNvSpPr>
            <a:spLocks noGrp="1"/>
          </p:cNvSpPr>
          <p:nvPr>
            <p:ph sz="quarter" idx="1"/>
          </p:nvPr>
        </p:nvSpPr>
        <p:spPr/>
        <p:txBody>
          <a:bodyPr>
            <a:normAutofit/>
          </a:bodyPr>
          <a:lstStyle/>
          <a:p>
            <a:pPr marL="514350" indent="-514350">
              <a:buNone/>
            </a:pPr>
            <a:r>
              <a:rPr lang="en-US" dirty="0" smtClean="0"/>
              <a:t>Ideas:</a:t>
            </a:r>
          </a:p>
          <a:p>
            <a:pPr marL="514350" indent="-514350">
              <a:buFont typeface="+mj-lt"/>
              <a:buAutoNum type="arabicPeriod"/>
            </a:pPr>
            <a:r>
              <a:rPr lang="en-US" dirty="0" smtClean="0"/>
              <a:t>Urban Transportation Initiatives on a Shoe-String Budget</a:t>
            </a:r>
          </a:p>
          <a:p>
            <a:pPr marL="514350" indent="-514350">
              <a:buFont typeface="+mj-lt"/>
              <a:buAutoNum type="arabicPeriod"/>
            </a:pPr>
            <a:r>
              <a:rPr lang="en-US" dirty="0" smtClean="0"/>
              <a:t>Mobility and Safety, Specifically Around Aging Populations</a:t>
            </a:r>
          </a:p>
          <a:p>
            <a:pPr marL="514350" indent="-514350">
              <a:buNone/>
            </a:pPr>
            <a:endParaRPr lang="en-US" dirty="0" smtClean="0"/>
          </a:p>
          <a:p>
            <a:pPr marL="514350" indent="-514350">
              <a:buNone/>
            </a:pPr>
            <a:r>
              <a:rPr lang="en-US" b="1" i="1" dirty="0" smtClean="0"/>
              <a:t>Questions for the Committee: Are there specific overall points that we should cover each year?  Have a theme for each year?</a:t>
            </a:r>
          </a:p>
          <a:p>
            <a:pPr marL="514350" indent="-51435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Goals for Next 3 Years</a:t>
            </a:r>
            <a:endParaRPr lang="en-US" dirty="0"/>
          </a:p>
        </p:txBody>
      </p:sp>
      <p:sp>
        <p:nvSpPr>
          <p:cNvPr id="3" name="Content Placeholder 2"/>
          <p:cNvSpPr>
            <a:spLocks noGrp="1"/>
          </p:cNvSpPr>
          <p:nvPr>
            <p:ph sz="quarter" idx="1"/>
          </p:nvPr>
        </p:nvSpPr>
        <p:spPr>
          <a:xfrm>
            <a:off x="457200" y="1600200"/>
            <a:ext cx="8229600" cy="4800600"/>
          </a:xfrm>
        </p:spPr>
        <p:txBody>
          <a:bodyPr>
            <a:normAutofit fontScale="47500" lnSpcReduction="20000"/>
          </a:bodyPr>
          <a:lstStyle/>
          <a:p>
            <a:pPr marL="514350" lvl="0" indent="-514350">
              <a:buNone/>
            </a:pPr>
            <a:r>
              <a:rPr lang="en-US" b="1" dirty="0" smtClean="0"/>
              <a:t>Goal </a:t>
            </a:r>
            <a:r>
              <a:rPr lang="en-US" b="1" dirty="0" smtClean="0"/>
              <a:t>1: Expand from Large Cities to include Urban Environments</a:t>
            </a:r>
          </a:p>
          <a:p>
            <a:pPr marL="514350" lvl="0" indent="-514350">
              <a:buNone/>
            </a:pPr>
            <a:r>
              <a:rPr lang="en-US" b="1" dirty="0"/>
              <a:t>	</a:t>
            </a:r>
            <a:r>
              <a:rPr lang="en-US" b="1" dirty="0" smtClean="0"/>
              <a:t>Explanation: </a:t>
            </a:r>
            <a:r>
              <a:rPr lang="en-US" dirty="0" smtClean="0"/>
              <a:t>Incorporate urban environments that do not necessarily fall into most populous cities into the purview of the committee.</a:t>
            </a:r>
          </a:p>
          <a:p>
            <a:pPr marL="514350" lvl="0" indent="-514350">
              <a:buNone/>
            </a:pPr>
            <a:r>
              <a:rPr lang="en-US" b="1" dirty="0" smtClean="0"/>
              <a:t>Goal 2: Incorporate International Perspectives</a:t>
            </a:r>
          </a:p>
          <a:p>
            <a:pPr marL="514350" lvl="0" indent="-514350">
              <a:buNone/>
            </a:pPr>
            <a:r>
              <a:rPr lang="en-US" b="1" dirty="0"/>
              <a:t>	</a:t>
            </a:r>
            <a:r>
              <a:rPr lang="en-US" b="1" dirty="0" smtClean="0"/>
              <a:t>Explanation: </a:t>
            </a:r>
            <a:r>
              <a:rPr lang="en-US" dirty="0" smtClean="0"/>
              <a:t>Many of the lessons and solutions to our urban transportation issues may come from outside the United States and that international cities may also have much to learn from American cities.</a:t>
            </a:r>
          </a:p>
          <a:p>
            <a:pPr marL="514350" lvl="0" indent="-514350">
              <a:buNone/>
            </a:pPr>
            <a:r>
              <a:rPr lang="en-US" b="1" dirty="0" smtClean="0"/>
              <a:t>Goal 3: Encourage Discussions </a:t>
            </a:r>
            <a:r>
              <a:rPr lang="en-US" b="1" dirty="0"/>
              <a:t>b</a:t>
            </a:r>
            <a:r>
              <a:rPr lang="en-US" b="1" dirty="0" smtClean="0"/>
              <a:t>etween State and Local DOT’s</a:t>
            </a:r>
          </a:p>
          <a:p>
            <a:pPr marL="514350" lvl="0" indent="-514350">
              <a:buNone/>
            </a:pPr>
            <a:r>
              <a:rPr lang="en-US" b="1" dirty="0"/>
              <a:t>	</a:t>
            </a:r>
            <a:r>
              <a:rPr lang="en-US" b="1" dirty="0" smtClean="0"/>
              <a:t>Explanation: </a:t>
            </a:r>
            <a:r>
              <a:rPr lang="en-US" dirty="0" smtClean="0"/>
              <a:t>Provide a forum to discuss the need for greater collaboration between State DOT’s and Local DOT’s and Local Transit Agencies.</a:t>
            </a:r>
          </a:p>
          <a:p>
            <a:pPr marL="514350" lvl="0" indent="-514350">
              <a:buNone/>
            </a:pPr>
            <a:r>
              <a:rPr lang="en-US" b="1" dirty="0" smtClean="0"/>
              <a:t>Goal 4: Collaborate with Other Committees</a:t>
            </a:r>
          </a:p>
          <a:p>
            <a:pPr marL="514350" lvl="0" indent="-514350">
              <a:buNone/>
            </a:pPr>
            <a:r>
              <a:rPr lang="en-US" b="1" dirty="0"/>
              <a:t>	</a:t>
            </a:r>
            <a:r>
              <a:rPr lang="en-US" b="1" dirty="0" smtClean="0"/>
              <a:t>Explanation: </a:t>
            </a:r>
            <a:r>
              <a:rPr lang="en-US" dirty="0" smtClean="0"/>
              <a:t>Develop collaborations with other committees in order to recognize the inherent overlapping of issues that apply to transportation in urban environments.</a:t>
            </a:r>
          </a:p>
          <a:p>
            <a:pPr marL="514350" lvl="0" indent="-514350">
              <a:buNone/>
            </a:pPr>
            <a:r>
              <a:rPr lang="en-US" b="1" dirty="0" smtClean="0"/>
              <a:t>Goal 5: Create a Diverse Membership</a:t>
            </a:r>
          </a:p>
          <a:p>
            <a:pPr marL="514350" lvl="0" indent="-514350">
              <a:buNone/>
            </a:pPr>
            <a:r>
              <a:rPr lang="en-US" b="1" dirty="0"/>
              <a:t>	</a:t>
            </a:r>
            <a:r>
              <a:rPr lang="en-US" b="1" dirty="0" smtClean="0"/>
              <a:t>Explanation: </a:t>
            </a:r>
            <a:r>
              <a:rPr lang="en-US" dirty="0" smtClean="0"/>
              <a:t>Recruit individuals to create a diverse membership that will spark discussions surrounding the issues that face transportation in urban areas.</a:t>
            </a:r>
          </a:p>
          <a:p>
            <a:pPr marL="514350" lvl="0" indent="-514350">
              <a:buNone/>
            </a:pPr>
            <a:r>
              <a:rPr lang="en-US" b="1" dirty="0" smtClean="0"/>
              <a:t>Goal 6: Ensure Discussion Around Urban Parking</a:t>
            </a:r>
          </a:p>
          <a:p>
            <a:pPr marL="514350" lvl="0" indent="-514350">
              <a:buNone/>
            </a:pPr>
            <a:r>
              <a:rPr lang="en-US" b="1" dirty="0"/>
              <a:t>	</a:t>
            </a:r>
            <a:r>
              <a:rPr lang="en-US" b="1" dirty="0" smtClean="0"/>
              <a:t>Explanation: </a:t>
            </a:r>
            <a:r>
              <a:rPr lang="en-US" dirty="0" smtClean="0"/>
              <a:t>Create a subcommittee that specifically explores urban parking issues.</a:t>
            </a:r>
          </a:p>
          <a:p>
            <a:pPr marL="514350" lvl="0" indent="-514350">
              <a:buNone/>
            </a:pPr>
            <a:r>
              <a:rPr lang="en-US" b="1" dirty="0" smtClean="0"/>
              <a:t>Goal 7: Advance the Urban Transportation Research Agenda</a:t>
            </a:r>
          </a:p>
          <a:p>
            <a:pPr marL="514350" lvl="0" indent="-514350">
              <a:buNone/>
            </a:pPr>
            <a:r>
              <a:rPr lang="en-US" b="1" dirty="0"/>
              <a:t>	</a:t>
            </a:r>
            <a:r>
              <a:rPr lang="en-US" b="1" dirty="0" smtClean="0"/>
              <a:t>Explanation: </a:t>
            </a:r>
            <a:r>
              <a:rPr lang="en-US" dirty="0" smtClean="0"/>
              <a:t>Promote an urban transportation research agenda throughout TRB </a:t>
            </a:r>
            <a:endParaRPr lang="en-US" dirty="0" smtClean="0"/>
          </a:p>
          <a:p>
            <a:pPr marL="514350" indent="-514350">
              <a:buNone/>
            </a:pPr>
            <a:r>
              <a:rPr lang="en-US" b="1" i="1" dirty="0" smtClean="0"/>
              <a:t>Questions for the Committee: Are there additional goals you would like to set? Activities you would like to see</a:t>
            </a:r>
            <a:r>
              <a:rPr lang="en-US" b="1" i="1" dirty="0" smtClean="0"/>
              <a:t>?</a:t>
            </a:r>
            <a:endParaRPr lang="en-US" b="1"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1031</TotalTime>
  <Words>988</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TRB ABE30 Strategic Planning Session</vt:lpstr>
      <vt:lpstr>Agenda</vt:lpstr>
      <vt:lpstr>Vision</vt:lpstr>
      <vt:lpstr>Mission</vt:lpstr>
      <vt:lpstr>Scope</vt:lpstr>
      <vt:lpstr>TRB Critical Issues</vt:lpstr>
      <vt:lpstr>Focal Points for Next 3 Years</vt:lpstr>
      <vt:lpstr>Proposed Goals for Next 3 Years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ABE30 Strategic Planning Session</dc:title>
  <dc:creator>ema.yamamoto</dc:creator>
  <cp:lastModifiedBy>ema.yamamoto</cp:lastModifiedBy>
  <cp:revision>83</cp:revision>
  <dcterms:created xsi:type="dcterms:W3CDTF">2013-06-06T13:27:59Z</dcterms:created>
  <dcterms:modified xsi:type="dcterms:W3CDTF">2013-06-08T01:06:05Z</dcterms:modified>
</cp:coreProperties>
</file>